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60" r:id="rId3"/>
  </p:sldMasterIdLst>
  <p:handoutMasterIdLst>
    <p:handoutMasterId r:id="rId14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A84"/>
    <a:srgbClr val="242384"/>
    <a:srgbClr val="3E3084"/>
    <a:srgbClr val="152F84"/>
    <a:srgbClr val="22C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/>
    <p:restoredTop sz="86390"/>
  </p:normalViewPr>
  <p:slideViewPr>
    <p:cSldViewPr snapToGrid="0" snapToObjects="1">
      <p:cViewPr varScale="1">
        <p:scale>
          <a:sx n="93" d="100"/>
          <a:sy n="93" d="100"/>
        </p:scale>
        <p:origin x="232" y="39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263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A358A-4566-D849-A69C-826BC54EDB7A}" type="datetimeFigureOut">
              <a:rPr lang="en-US" smtClean="0"/>
              <a:t>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F16CF-0E06-2F4B-86D7-57C617874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3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363071" y="3523691"/>
            <a:ext cx="11362764" cy="0"/>
          </a:xfrm>
          <a:prstGeom prst="line">
            <a:avLst/>
          </a:prstGeom>
          <a:ln w="38100" cap="rnd" cmpd="thickThin">
            <a:solidFill>
              <a:schemeClr val="accent6"/>
            </a:solidFill>
          </a:ln>
          <a:effectLst>
            <a:glow>
              <a:schemeClr val="tx2">
                <a:alpha val="97000"/>
              </a:schemeClr>
            </a:glow>
            <a:softEdge rad="0"/>
          </a:effectLst>
          <a:scene3d>
            <a:camera prst="orthographicFront"/>
            <a:lightRig rig="threePt" dir="t">
              <a:rot lat="0" lon="0" rev="4200000"/>
            </a:lightRig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659" y="4019177"/>
            <a:ext cx="9057341" cy="1112647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b="1" spc="-1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Intro Page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55" y="6486927"/>
            <a:ext cx="70358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40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7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92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8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36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6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81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22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4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94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9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404" y="1162843"/>
            <a:ext cx="9481381" cy="1325563"/>
          </a:xfrm>
        </p:spPr>
        <p:txBody>
          <a:bodyPr>
            <a:normAutofit/>
          </a:bodyPr>
          <a:lstStyle>
            <a:lvl1pPr>
              <a:defRPr sz="36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859941"/>
            <a:ext cx="9481381" cy="3153770"/>
          </a:xfrm>
        </p:spPr>
        <p:txBody>
          <a:bodyPr/>
          <a:lstStyle>
            <a:lvl1pPr marL="2286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1pPr>
            <a:lvl2pPr marL="6858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6002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20574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07" y="155217"/>
            <a:ext cx="2255498" cy="6360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55" y="6413500"/>
            <a:ext cx="64643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113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23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09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05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44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58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5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161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042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287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2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57133" y="572832"/>
            <a:ext cx="9973750" cy="5380892"/>
          </a:xfrm>
          <a:ln w="38100" cmpd="dbl">
            <a:solidFill>
              <a:schemeClr val="accent6"/>
            </a:solidFill>
          </a:ln>
        </p:spPr>
        <p:txBody>
          <a:bodyPr/>
          <a:lstStyle>
            <a:lvl1pPr marL="2286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1pPr>
            <a:lvl2pPr marL="6858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6002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20574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 smtClean="0"/>
              <a:t>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8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146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737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14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805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6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25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48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2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32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6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296" y="2991660"/>
            <a:ext cx="8865781" cy="3153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20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CB1F-0FB8-2349-BA13-914609E08CDC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38B29-DEA4-9F47-BF00-B813AAA19927}" type="datetimeFigureOut">
              <a:rPr lang="en-US" smtClean="0"/>
              <a:t>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4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2453" y="385868"/>
            <a:ext cx="9144000" cy="3137823"/>
          </a:xfrm>
        </p:spPr>
        <p:txBody>
          <a:bodyPr/>
          <a:lstStyle/>
          <a:p>
            <a:pPr algn="ctr"/>
            <a:r>
              <a:rPr lang="en-US" dirty="0" smtClean="0"/>
              <a:t>DEVELOPING A RESEARCH THEME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5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2453" y="385868"/>
            <a:ext cx="9144000" cy="3137823"/>
          </a:xfrm>
        </p:spPr>
        <p:txBody>
          <a:bodyPr/>
          <a:lstStyle/>
          <a:p>
            <a:pPr algn="ctr"/>
            <a:r>
              <a:rPr lang="en-US" dirty="0" err="1" smtClean="0"/>
              <a:t>www.lessonresearch.net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9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qualities would you like your students to have 5-10 years from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you were to bump into them 5-10 years down the road, what would make you happy</a:t>
            </a:r>
            <a:r>
              <a:rPr lang="en-US" dirty="0" smtClean="0"/>
              <a:t>?</a:t>
            </a:r>
          </a:p>
          <a:p>
            <a:endParaRPr lang="en-US" sz="1000" dirty="0"/>
          </a:p>
          <a:p>
            <a:r>
              <a:rPr lang="en-US" dirty="0"/>
              <a:t>Jot a list for a few moments individually (quiet time), then let’s share and discuss, and make a shared </a:t>
            </a:r>
            <a:r>
              <a:rPr lang="en-US" dirty="0" smtClean="0"/>
              <a:t>list.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your students’ qualities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639968"/>
            <a:ext cx="8865781" cy="31537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For </a:t>
            </a:r>
            <a:r>
              <a:rPr lang="en-US" i="1" dirty="0" smtClean="0"/>
              <a:t>example:</a:t>
            </a:r>
          </a:p>
          <a:p>
            <a:pPr marL="0" indent="0">
              <a:buNone/>
            </a:pPr>
            <a:endParaRPr lang="en-US" sz="1200" dirty="0" smtClean="0"/>
          </a:p>
          <a:p>
            <a:pPr>
              <a:buFont typeface="Wingdings" charset="2"/>
              <a:buChar char="§"/>
            </a:pPr>
            <a:r>
              <a:rPr lang="en-US" dirty="0" smtClean="0"/>
              <a:t>What </a:t>
            </a:r>
            <a:r>
              <a:rPr lang="en-US" dirty="0"/>
              <a:t>is wonderful and inspiring about them</a:t>
            </a:r>
            <a:r>
              <a:rPr lang="en-US" dirty="0" smtClean="0"/>
              <a:t>?...</a:t>
            </a:r>
          </a:p>
          <a:p>
            <a:pPr lvl="2"/>
            <a:endParaRPr lang="en-US" sz="1400" dirty="0"/>
          </a:p>
          <a:p>
            <a:pPr>
              <a:buFont typeface="Wingdings" charset="2"/>
              <a:buChar char="§"/>
            </a:pPr>
            <a:r>
              <a:rPr lang="en-US" dirty="0"/>
              <a:t>What is worrying or frustrating</a:t>
            </a:r>
            <a:r>
              <a:rPr lang="en-US" dirty="0" smtClean="0"/>
              <a:t>?...</a:t>
            </a:r>
          </a:p>
          <a:p>
            <a:pPr lvl="3"/>
            <a:endParaRPr lang="en-US" sz="1400" dirty="0"/>
          </a:p>
          <a:p>
            <a:pPr>
              <a:buFont typeface="Wingdings" charset="2"/>
              <a:buChar char="§"/>
            </a:pPr>
            <a:r>
              <a:rPr lang="en-US" dirty="0"/>
              <a:t>Write individual lists (quiet time), then share and discuss, and make a shared </a:t>
            </a:r>
            <a:r>
              <a:rPr lang="en-US" dirty="0" smtClean="0"/>
              <a:t>list.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the Ideal and Actual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pPr marL="0" indent="0" defTabSz="1038225">
              <a:buNone/>
              <a:tabLst>
                <a:tab pos="231775" algn="l"/>
              </a:tabLst>
            </a:pPr>
            <a:r>
              <a:rPr lang="en-US" altLang="ja-JP" dirty="0" smtClean="0">
                <a:cs typeface="Times" charset="0"/>
              </a:rPr>
              <a:t>What is a gap(s) between the </a:t>
            </a:r>
            <a:r>
              <a:rPr lang="en-US" altLang="ja-JP" b="1" i="1" dirty="0" smtClean="0">
                <a:cs typeface="Times" charset="0"/>
              </a:rPr>
              <a:t>ideal </a:t>
            </a:r>
            <a:r>
              <a:rPr lang="en-US" altLang="ja-JP" dirty="0" smtClean="0">
                <a:cs typeface="Times" charset="0"/>
              </a:rPr>
              <a:t>and the </a:t>
            </a:r>
            <a:r>
              <a:rPr lang="en-US" altLang="ja-JP" b="1" i="1" dirty="0" smtClean="0">
                <a:cs typeface="Times" charset="0"/>
              </a:rPr>
              <a:t>actual </a:t>
            </a:r>
            <a:r>
              <a:rPr lang="en-US" altLang="ja-JP" dirty="0" smtClean="0">
                <a:cs typeface="Times" charset="0"/>
              </a:rPr>
              <a:t>that we really care about and would like to work on as educators?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>
                <a:cs typeface="Times" charset="0"/>
              </a:rPr>
              <a:t>Positively state the ideal student qualities we want to work 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Theme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cs typeface="Times" charset="0"/>
              </a:rPr>
              <a:t>“…use evidence and reasoning to support and critique arguments.” </a:t>
            </a:r>
            <a:r>
              <a:rPr lang="en-US" altLang="ja-JP" sz="1400" dirty="0">
                <a:cs typeface="Times" charset="0"/>
              </a:rPr>
              <a:t>(Chavez School, Chicago)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cs typeface="Times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cs typeface="Times" charset="0"/>
              </a:rPr>
              <a:t>“…better problem solvers.” </a:t>
            </a:r>
            <a:r>
              <a:rPr lang="en-US" altLang="ja-JP" sz="1400" dirty="0">
                <a:cs typeface="Times" charset="0"/>
              </a:rPr>
              <a:t>(Bret Harte School, OUSD)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cs typeface="Times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cs typeface="Times" charset="0"/>
              </a:rPr>
              <a:t>“…social emotional skills and…a deeper understanding of mathematics. </a:t>
            </a:r>
            <a:r>
              <a:rPr lang="en-US" altLang="ja-JP" sz="1300" dirty="0">
                <a:cs typeface="Times" charset="0"/>
              </a:rPr>
              <a:t>(Edna </a:t>
            </a:r>
            <a:r>
              <a:rPr lang="en-US" altLang="ja-JP" sz="1300" dirty="0" smtClean="0">
                <a:cs typeface="Times" charset="0"/>
              </a:rPr>
              <a:t>Brewer School, </a:t>
            </a:r>
            <a:r>
              <a:rPr lang="en-US" altLang="ja-JP" sz="1300" dirty="0">
                <a:cs typeface="Times" charset="0"/>
              </a:rPr>
              <a:t>OUSD)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cs typeface="Times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cs typeface="Times" charset="0"/>
              </a:rPr>
              <a:t>“…student perseverance…” </a:t>
            </a:r>
            <a:r>
              <a:rPr lang="en-US" altLang="ja-JP" sz="1300" dirty="0">
                <a:cs typeface="Times" charset="0"/>
              </a:rPr>
              <a:t>(South </a:t>
            </a:r>
            <a:r>
              <a:rPr lang="en-US" altLang="ja-JP" sz="1300" dirty="0" smtClean="0">
                <a:cs typeface="Times" charset="0"/>
              </a:rPr>
              <a:t>Shore School, </a:t>
            </a:r>
            <a:r>
              <a:rPr lang="en-US" altLang="ja-JP" sz="1300" dirty="0">
                <a:cs typeface="Times" charset="0"/>
              </a:rPr>
              <a:t>Chicago Public Schools</a:t>
            </a:r>
            <a:r>
              <a:rPr lang="en-US" altLang="ja-JP" sz="1300" dirty="0" smtClean="0">
                <a:cs typeface="Times" charset="0"/>
              </a:rPr>
              <a:t>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cs typeface="Times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cs typeface="Times" charset="0"/>
              </a:rPr>
              <a:t>“create a positive academic self-identity…” (</a:t>
            </a:r>
            <a:r>
              <a:rPr lang="en-US" altLang="ja-JP" sz="1300" dirty="0">
                <a:cs typeface="Times" charset="0"/>
              </a:rPr>
              <a:t>Muir School, SFUSD)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2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Strategies to Achieve the Research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620108"/>
            <a:ext cx="9481381" cy="3640015"/>
          </a:xfrm>
        </p:spPr>
        <p:txBody>
          <a:bodyPr>
            <a:normAutofit fontScale="85000" lnSpcReduction="20000"/>
          </a:bodyPr>
          <a:lstStyle/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dirty="0"/>
              <a:t>If you have time, specify some strategies you think will help you achieve your research theme. </a:t>
            </a:r>
            <a:endParaRPr lang="en-US" dirty="0" smtClean="0"/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dirty="0"/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dirty="0" smtClean="0"/>
              <a:t>For </a:t>
            </a:r>
            <a:r>
              <a:rPr lang="en-US" dirty="0"/>
              <a:t>example</a:t>
            </a:r>
            <a:r>
              <a:rPr lang="en-US" dirty="0" smtClean="0"/>
              <a:t>: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sz="1400" dirty="0"/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b="1" dirty="0"/>
              <a:t>“Equal access and equitable teaching strategies and routines </a:t>
            </a:r>
            <a:r>
              <a:rPr lang="en-US" dirty="0"/>
              <a:t>lead to students’ deep understanding of the concept</a:t>
            </a:r>
            <a:r>
              <a:rPr lang="en-US" dirty="0" smtClean="0"/>
              <a:t>.” </a:t>
            </a:r>
          </a:p>
          <a:p>
            <a:pPr marL="571500" lvl="1" indent="-457200" defTabSz="1038225">
              <a:tabLst>
                <a:tab pos="231775" algn="l"/>
              </a:tabLst>
              <a:defRPr/>
            </a:pPr>
            <a:endParaRPr lang="en-US" altLang="ja-JP" sz="1300" dirty="0">
              <a:cs typeface="Times" charset="0"/>
            </a:endParaRPr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altLang="ja-JP" b="1" dirty="0">
                <a:cs typeface="Times" charset="0"/>
              </a:rPr>
              <a:t>“By supporting students’ ability to express and connect ideas in multiple ways</a:t>
            </a:r>
            <a:r>
              <a:rPr lang="en-US" altLang="ja-JP" dirty="0">
                <a:cs typeface="Times" charset="0"/>
              </a:rPr>
              <a:t>, they will become better problem solvers.” </a:t>
            </a:r>
            <a:r>
              <a:rPr lang="en-US" altLang="ja-JP" sz="1500" dirty="0">
                <a:cs typeface="Times" charset="0"/>
              </a:rPr>
              <a:t>(Bret Harte School, OUSD</a:t>
            </a:r>
            <a:r>
              <a:rPr lang="en-US" altLang="ja-JP" sz="1500" dirty="0" smtClean="0">
                <a:cs typeface="Times" charset="0"/>
              </a:rPr>
              <a:t>)</a:t>
            </a:r>
          </a:p>
          <a:p>
            <a:pPr marL="571500" lvl="1" indent="-457200" defTabSz="1038225">
              <a:tabLst>
                <a:tab pos="231775" algn="l"/>
              </a:tabLst>
              <a:defRPr/>
            </a:pPr>
            <a:endParaRPr lang="en-US" altLang="ja-JP" sz="1500" dirty="0">
              <a:cs typeface="Times" charset="0"/>
            </a:endParaRPr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altLang="ja-JP" b="1" dirty="0">
                <a:cs typeface="Times" charset="0"/>
              </a:rPr>
              <a:t>“Encourage student development…through the relationship between student note-taking, teacher board-writing and mathematical discussion”</a:t>
            </a:r>
            <a:r>
              <a:rPr lang="en-US" altLang="ja-JP" dirty="0">
                <a:cs typeface="Times" charset="0"/>
              </a:rPr>
              <a:t> [so that] students “construct viable arguments and critique the reasoning of others….” </a:t>
            </a:r>
            <a:r>
              <a:rPr lang="en-US" altLang="ja-JP" sz="1500" dirty="0">
                <a:cs typeface="Times" charset="0"/>
              </a:rPr>
              <a:t>(Prieto School, Chicago)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the Research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r>
              <a:rPr lang="en-US" dirty="0" smtClean="0"/>
              <a:t>Your research theme can be modified and updated as you learn</a:t>
            </a:r>
          </a:p>
          <a:p>
            <a:endParaRPr lang="en-US" sz="1400" dirty="0" smtClean="0"/>
          </a:p>
          <a:p>
            <a:r>
              <a:rPr lang="en-US" dirty="0" smtClean="0"/>
              <a:t>The research theme is the first step of school-wide Lesson Study (also called “Collaborative Lesson Research”–CLR)</a:t>
            </a:r>
          </a:p>
          <a:p>
            <a:pPr marL="0" indent="0">
              <a:buNone/>
            </a:pPr>
            <a:endParaRPr lang="en-US" altLang="ja-JP" dirty="0" smtClean="0"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0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15" y="1001713"/>
            <a:ext cx="9567333" cy="5381625"/>
          </a:xfrm>
        </p:spPr>
      </p:pic>
    </p:spTree>
    <p:extLst>
      <p:ext uri="{BB962C8B-B14F-4D97-AF65-F5344CB8AC3E}">
        <p14:creationId xmlns:p14="http://schemas.microsoft.com/office/powerpoint/2010/main" val="93194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Web Palette">
      <a:dk1>
        <a:srgbClr val="000000"/>
      </a:dk1>
      <a:lt1>
        <a:srgbClr val="FFFFFF"/>
      </a:lt1>
      <a:dk2>
        <a:srgbClr val="193696"/>
      </a:dk2>
      <a:lt2>
        <a:srgbClr val="F7FFEE"/>
      </a:lt2>
      <a:accent1>
        <a:srgbClr val="2890E4"/>
      </a:accent1>
      <a:accent2>
        <a:srgbClr val="6FC370"/>
      </a:accent2>
      <a:accent3>
        <a:srgbClr val="0BD0D9"/>
      </a:accent3>
      <a:accent4>
        <a:srgbClr val="E84C2A"/>
      </a:accent4>
      <a:accent5>
        <a:srgbClr val="E08D2A"/>
      </a:accent5>
      <a:accent6>
        <a:srgbClr val="0ACFD9"/>
      </a:accent6>
      <a:hlink>
        <a:srgbClr val="193696"/>
      </a:hlink>
      <a:folHlink>
        <a:srgbClr val="D5D5D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372</Words>
  <Application>Microsoft Macintosh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Calibri</vt:lpstr>
      <vt:lpstr>Calibri Light</vt:lpstr>
      <vt:lpstr>Times</vt:lpstr>
      <vt:lpstr>Wingdings</vt:lpstr>
      <vt:lpstr>メイリオ</vt:lpstr>
      <vt:lpstr>Arial</vt:lpstr>
      <vt:lpstr>Office Theme</vt:lpstr>
      <vt:lpstr>1_Custom Design</vt:lpstr>
      <vt:lpstr>Custom Design</vt:lpstr>
      <vt:lpstr>DEVELOPING A RESEARCH THEME</vt:lpstr>
      <vt:lpstr>What qualities would you like your students to have 5-10 years from now?</vt:lpstr>
      <vt:lpstr>List your students’ qualities now</vt:lpstr>
      <vt:lpstr>Compare the Ideal and Actual</vt:lpstr>
      <vt:lpstr>Research Theme</vt:lpstr>
      <vt:lpstr>Research Theme Examples</vt:lpstr>
      <vt:lpstr>Add Strategies to Achieve the Research Theme</vt:lpstr>
      <vt:lpstr>Revisit the Research Theme</vt:lpstr>
      <vt:lpstr>PowerPoint Presentation</vt:lpstr>
      <vt:lpstr>www.lessonresearch.net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25</cp:revision>
  <dcterms:created xsi:type="dcterms:W3CDTF">2018-01-07T19:23:42Z</dcterms:created>
  <dcterms:modified xsi:type="dcterms:W3CDTF">2018-01-08T04:47:18Z</dcterms:modified>
</cp:coreProperties>
</file>