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60" r:id="rId3"/>
  </p:sldMasterIdLst>
  <p:handoutMasterIdLst>
    <p:handoutMasterId r:id="rId13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2A84"/>
    <a:srgbClr val="242384"/>
    <a:srgbClr val="3E3084"/>
    <a:srgbClr val="152F84"/>
    <a:srgbClr val="22C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3"/>
    <p:restoredTop sz="86417"/>
  </p:normalViewPr>
  <p:slideViewPr>
    <p:cSldViewPr snapToGrid="0" snapToObjects="1">
      <p:cViewPr varScale="1">
        <p:scale>
          <a:sx n="57" d="100"/>
          <a:sy n="57" d="100"/>
        </p:scale>
        <p:origin x="192" y="424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0" d="100"/>
          <a:sy n="90" d="100"/>
        </p:scale>
        <p:origin x="2632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FA358A-4566-D849-A69C-826BC54EDB7A}" type="datetimeFigureOut">
              <a:rPr lang="en-US" smtClean="0"/>
              <a:t>4/8/19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F16CF-0E06-2F4B-86D7-57C617874B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339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363071" y="3523691"/>
            <a:ext cx="11362764" cy="0"/>
          </a:xfrm>
          <a:prstGeom prst="line">
            <a:avLst/>
          </a:prstGeom>
          <a:ln w="38100" cap="rnd" cmpd="thickThin">
            <a:solidFill>
              <a:schemeClr val="accent6"/>
            </a:solidFill>
          </a:ln>
          <a:effectLst>
            <a:glow>
              <a:schemeClr val="tx2">
                <a:alpha val="97000"/>
              </a:schemeClr>
            </a:glow>
            <a:softEdge rad="0"/>
          </a:effectLst>
          <a:scene3d>
            <a:camera prst="orthographicFront"/>
            <a:lightRig rig="threePt" dir="t">
              <a:rot lat="0" lon="0" rev="4200000"/>
            </a:lightRig>
          </a:scene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659" y="4019177"/>
            <a:ext cx="9057341" cy="1112647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ctr">
              <a:defRPr b="1" spc="-1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Intro Page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55" y="6486927"/>
            <a:ext cx="70358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840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4/8/19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7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792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58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36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36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81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22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4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946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95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80404" y="1162843"/>
            <a:ext cx="9481381" cy="1325563"/>
          </a:xfrm>
        </p:spPr>
        <p:txBody>
          <a:bodyPr>
            <a:normAutofit/>
          </a:bodyPr>
          <a:lstStyle>
            <a:lvl1pPr>
              <a:defRPr sz="3600" b="1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4" y="2859941"/>
            <a:ext cx="9481381" cy="3153770"/>
          </a:xfrm>
        </p:spPr>
        <p:txBody>
          <a:bodyPr/>
          <a:lstStyle>
            <a:lvl1pPr marL="2286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1pPr>
            <a:lvl2pPr marL="6858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2pPr>
            <a:lvl3pPr marL="11430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3pPr>
            <a:lvl4pPr marL="16002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4pPr>
            <a:lvl5pPr marL="20574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107" y="155217"/>
            <a:ext cx="2255498" cy="6360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555" y="6413500"/>
            <a:ext cx="64643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113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232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093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05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445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587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6053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161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8042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287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2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57133" y="572832"/>
            <a:ext cx="9973750" cy="5380892"/>
          </a:xfrm>
          <a:ln w="38100" cmpd="dbl">
            <a:solidFill>
              <a:schemeClr val="accent6"/>
            </a:solidFill>
          </a:ln>
        </p:spPr>
        <p:txBody>
          <a:bodyPr/>
          <a:lstStyle>
            <a:lvl1pPr marL="2286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1pPr>
            <a:lvl2pPr marL="6858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2pPr>
            <a:lvl3pPr marL="11430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3pPr>
            <a:lvl4pPr marL="16002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4pPr>
            <a:lvl5pPr marL="2057400" indent="-228600">
              <a:buFont typeface="Wingdings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lang="en-US" smtClean="0"/>
              <a:t>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789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146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737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14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88058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4/8/19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6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325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4/8/19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148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4/8/19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24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4/8/19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32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6120E-2C14-9F4B-BA22-FD3771A66619}" type="datetimeFigureOut">
              <a:rPr lang="en-US" smtClean="0"/>
              <a:t>4/8/19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F12186-8835-4A44-8650-6E6E2AE0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65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296" y="2991660"/>
            <a:ext cx="8865781" cy="3153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206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4" r:id="rId3"/>
    <p:sldLayoutId id="2147483652" r:id="rId4"/>
    <p:sldLayoutId id="2147483651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2CB1F-0FB8-2349-BA13-914609E08CDC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057B4-FDA9-EF4E-A217-E826768AD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38B29-DEA4-9F47-BF00-B813AAA19927}" type="datetimeFigureOut">
              <a:rPr lang="en-US" smtClean="0"/>
              <a:t>4/8/19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F2B0-B684-F24A-9680-0907FB6E7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141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9702" y="258278"/>
            <a:ext cx="9638258" cy="313782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Galano Grotesque Alt DEMO" charset="0"/>
                <a:ea typeface="Galano Grotesque Alt DEMO" charset="0"/>
                <a:cs typeface="Galano Grotesque Alt DEMO" charset="0"/>
              </a:rPr>
              <a:t>DEVELOPING A RESEARCH THEME</a:t>
            </a:r>
            <a:endParaRPr lang="en-US" dirty="0">
              <a:solidFill>
                <a:schemeClr val="tx1"/>
              </a:solidFill>
              <a:latin typeface="Galano Grotesque Alt DEMO" charset="0"/>
              <a:ea typeface="Galano Grotesque Alt DEMO" charset="0"/>
              <a:cs typeface="Galano Grotesque Alt DEM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5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lano Grotesque Alt DEMO" charset="0"/>
                <a:ea typeface="Galano Grotesque Alt DEMO" charset="0"/>
                <a:cs typeface="Galano Grotesque Alt DEMO" charset="0"/>
              </a:rPr>
              <a:t>What qualities would you like your students to have 5-10 years from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Georgia" charset="0"/>
                <a:ea typeface="Georgia" charset="0"/>
                <a:cs typeface="Georgia" charset="0"/>
              </a:rPr>
              <a:t>Imagine you were to bump into them 5-10 years down the road, what would make you happy</a:t>
            </a:r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?</a:t>
            </a:r>
          </a:p>
          <a:p>
            <a:endParaRPr lang="en-US" sz="1000" dirty="0">
              <a:latin typeface="Georgia" charset="0"/>
              <a:ea typeface="Georgia" charset="0"/>
              <a:cs typeface="Georgia" charset="0"/>
            </a:endParaRPr>
          </a:p>
          <a:p>
            <a:r>
              <a:rPr lang="en-US" dirty="0">
                <a:latin typeface="Georgia" charset="0"/>
                <a:ea typeface="Georgia" charset="0"/>
                <a:cs typeface="Georgia" charset="0"/>
              </a:rPr>
              <a:t>Jot a list for a few moments individually (quiet time), then let’s share and discuss, and make a shared </a:t>
            </a:r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list.</a:t>
            </a:r>
            <a:endParaRPr lang="en-US" dirty="0"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alano Grotesque Alt DEMO" charset="0"/>
                <a:ea typeface="Galano Grotesque Alt DEMO" charset="0"/>
                <a:cs typeface="Galano Grotesque Alt DEMO" charset="0"/>
              </a:rPr>
              <a:t>List your students’ qualities 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4" y="2639968"/>
            <a:ext cx="8865781" cy="31537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>
                <a:latin typeface="Georgia" charset="0"/>
                <a:ea typeface="Georgia" charset="0"/>
                <a:cs typeface="Georgia" charset="0"/>
              </a:rPr>
              <a:t>For </a:t>
            </a:r>
            <a:r>
              <a:rPr lang="en-US" i="1" dirty="0" smtClean="0">
                <a:latin typeface="Georgia" charset="0"/>
                <a:ea typeface="Georgia" charset="0"/>
                <a:cs typeface="Georgia" charset="0"/>
              </a:rPr>
              <a:t>example:</a:t>
            </a:r>
          </a:p>
          <a:p>
            <a:pPr marL="0" indent="0">
              <a:buNone/>
            </a:pPr>
            <a:endParaRPr lang="en-US" sz="1200" dirty="0" smtClean="0">
              <a:latin typeface="Georgia" charset="0"/>
              <a:ea typeface="Georgia" charset="0"/>
              <a:cs typeface="Georgia" charset="0"/>
            </a:endParaRPr>
          </a:p>
          <a:p>
            <a:pPr>
              <a:buFont typeface="Wingdings" charset="2"/>
              <a:buChar char="§"/>
            </a:pPr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What </a:t>
            </a:r>
            <a:r>
              <a:rPr lang="en-US" dirty="0">
                <a:latin typeface="Georgia" charset="0"/>
                <a:ea typeface="Georgia" charset="0"/>
                <a:cs typeface="Georgia" charset="0"/>
              </a:rPr>
              <a:t>is wonderful and inspiring about them</a:t>
            </a:r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?...</a:t>
            </a:r>
          </a:p>
          <a:p>
            <a:pPr lvl="2"/>
            <a:endParaRPr lang="en-US" sz="1400" dirty="0">
              <a:latin typeface="Georgia" charset="0"/>
              <a:ea typeface="Georgia" charset="0"/>
              <a:cs typeface="Georgia" charset="0"/>
            </a:endParaRPr>
          </a:p>
          <a:p>
            <a:pPr>
              <a:buFont typeface="Wingdings" charset="2"/>
              <a:buChar char="§"/>
            </a:pPr>
            <a:r>
              <a:rPr lang="en-US" dirty="0">
                <a:latin typeface="Georgia" charset="0"/>
                <a:ea typeface="Georgia" charset="0"/>
                <a:cs typeface="Georgia" charset="0"/>
              </a:rPr>
              <a:t>What is worrying or frustrating</a:t>
            </a:r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?...</a:t>
            </a:r>
          </a:p>
          <a:p>
            <a:pPr lvl="3"/>
            <a:endParaRPr lang="en-US" sz="1400" dirty="0">
              <a:latin typeface="Georgia" charset="0"/>
              <a:ea typeface="Georgia" charset="0"/>
              <a:cs typeface="Georgia" charset="0"/>
            </a:endParaRPr>
          </a:p>
          <a:p>
            <a:pPr>
              <a:buFont typeface="Wingdings" charset="2"/>
              <a:buChar char="§"/>
            </a:pPr>
            <a:r>
              <a:rPr lang="en-US" dirty="0">
                <a:latin typeface="Georgia" charset="0"/>
                <a:ea typeface="Georgia" charset="0"/>
                <a:cs typeface="Georgia" charset="0"/>
              </a:rPr>
              <a:t>Write individual lists (quiet time), then share and discuss, and make a shared </a:t>
            </a:r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list.</a:t>
            </a:r>
            <a:endParaRPr lang="en-US" dirty="0">
              <a:latin typeface="Georgia" charset="0"/>
              <a:ea typeface="Georgia" charset="0"/>
              <a:cs typeface="Georgia" charset="0"/>
            </a:endParaRPr>
          </a:p>
          <a:p>
            <a:endParaRPr lang="en-US" dirty="0"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2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lano Grotesque Alt DEMO" charset="0"/>
                <a:ea typeface="Galano Grotesque Alt DEMO" charset="0"/>
                <a:cs typeface="Galano Grotesque Alt DEMO" charset="0"/>
              </a:rPr>
              <a:t>Compare the Ideal and Actual</a:t>
            </a:r>
            <a:endParaRPr lang="en-US" dirty="0">
              <a:latin typeface="Galano Grotesque Alt DEMO" charset="0"/>
              <a:ea typeface="Galano Grotesque Alt DEMO" charset="0"/>
              <a:cs typeface="Galano Grotesque Alt DEMO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5" y="2859941"/>
            <a:ext cx="9164858" cy="3153770"/>
          </a:xfrm>
        </p:spPr>
        <p:txBody>
          <a:bodyPr/>
          <a:lstStyle/>
          <a:p>
            <a:pPr marL="0" indent="0" defTabSz="1038225">
              <a:buNone/>
              <a:tabLst>
                <a:tab pos="231775" algn="l"/>
              </a:tabLst>
            </a:pPr>
            <a:r>
              <a:rPr lang="en-US" altLang="ja-JP" dirty="0" smtClean="0">
                <a:latin typeface="Georgia" charset="0"/>
                <a:ea typeface="Georgia" charset="0"/>
                <a:cs typeface="Georgia" charset="0"/>
              </a:rPr>
              <a:t>What is a gap(s) between the </a:t>
            </a:r>
            <a:r>
              <a:rPr lang="en-US" altLang="ja-JP" b="1" i="1" dirty="0" smtClean="0">
                <a:latin typeface="Georgia" charset="0"/>
                <a:ea typeface="Georgia" charset="0"/>
                <a:cs typeface="Georgia" charset="0"/>
              </a:rPr>
              <a:t>ideal </a:t>
            </a:r>
            <a:r>
              <a:rPr lang="en-US" altLang="ja-JP" dirty="0" smtClean="0">
                <a:latin typeface="Georgia" charset="0"/>
                <a:ea typeface="Georgia" charset="0"/>
                <a:cs typeface="Georgia" charset="0"/>
              </a:rPr>
              <a:t>and the </a:t>
            </a:r>
            <a:r>
              <a:rPr lang="en-US" altLang="ja-JP" b="1" i="1" dirty="0" smtClean="0">
                <a:latin typeface="Georgia" charset="0"/>
                <a:ea typeface="Georgia" charset="0"/>
                <a:cs typeface="Georgia" charset="0"/>
              </a:rPr>
              <a:t>actual </a:t>
            </a:r>
            <a:r>
              <a:rPr lang="en-US" altLang="ja-JP" dirty="0" smtClean="0">
                <a:latin typeface="Georgia" charset="0"/>
                <a:ea typeface="Georgia" charset="0"/>
                <a:cs typeface="Georgia" charset="0"/>
              </a:rPr>
              <a:t>that we really care about and would like to work on as educators?</a:t>
            </a:r>
          </a:p>
          <a:p>
            <a:endParaRPr lang="en-US" dirty="0"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98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lano Grotesque Alt DEMO" charset="0"/>
                <a:ea typeface="Galano Grotesque Alt DEMO" charset="0"/>
                <a:cs typeface="Galano Grotesque Alt DEMO" charset="0"/>
              </a:rPr>
              <a:t>Research Theme</a:t>
            </a:r>
            <a:endParaRPr lang="en-US" dirty="0">
              <a:latin typeface="Galano Grotesque Alt DEMO" charset="0"/>
              <a:ea typeface="Galano Grotesque Alt DEMO" charset="0"/>
              <a:cs typeface="Galano Grotesque Alt DEMO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5" y="2859941"/>
            <a:ext cx="9164858" cy="3153770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>
                <a:latin typeface="Georgia" charset="0"/>
                <a:ea typeface="Georgia" charset="0"/>
                <a:cs typeface="Georgia" charset="0"/>
              </a:rPr>
              <a:t>Positively state the ideal student qualities we want to work on.</a:t>
            </a:r>
          </a:p>
          <a:p>
            <a:endParaRPr lang="en-US" dirty="0"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6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lano Grotesque Alt DEMO" charset="0"/>
                <a:ea typeface="Galano Grotesque Alt DEMO" charset="0"/>
                <a:cs typeface="Galano Grotesque Alt DEMO" charset="0"/>
              </a:rPr>
              <a:t>Research Theme Examples</a:t>
            </a:r>
            <a:endParaRPr lang="en-US" dirty="0">
              <a:latin typeface="Galano Grotesque Alt DEMO" charset="0"/>
              <a:ea typeface="Galano Grotesque Alt DEMO" charset="0"/>
              <a:cs typeface="Galano Grotesque Alt DEMO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latin typeface="Georgia" charset="0"/>
                <a:ea typeface="Georgia" charset="0"/>
                <a:cs typeface="Georgia" charset="0"/>
              </a:rPr>
              <a:t>“…use evidence and reasoning to support and critique arguments.” </a:t>
            </a:r>
            <a:r>
              <a:rPr lang="en-US" altLang="ja-JP" sz="1400" dirty="0">
                <a:latin typeface="Georgia" charset="0"/>
                <a:ea typeface="Georgia" charset="0"/>
                <a:cs typeface="Georgia" charset="0"/>
              </a:rPr>
              <a:t>(Chavez School, Chicago)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altLang="ja-JP" dirty="0">
              <a:latin typeface="Georgia" charset="0"/>
              <a:ea typeface="Georgia" charset="0"/>
              <a:cs typeface="Georgia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latin typeface="Georgia" charset="0"/>
                <a:ea typeface="Georgia" charset="0"/>
                <a:cs typeface="Georgia" charset="0"/>
              </a:rPr>
              <a:t>“…better problem solvers.” </a:t>
            </a:r>
            <a:r>
              <a:rPr lang="en-US" altLang="ja-JP" sz="1400" dirty="0">
                <a:latin typeface="Georgia" charset="0"/>
                <a:ea typeface="Georgia" charset="0"/>
                <a:cs typeface="Georgia" charset="0"/>
              </a:rPr>
              <a:t>(Bret Harte School, OUSD)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altLang="ja-JP" dirty="0">
              <a:latin typeface="Georgia" charset="0"/>
              <a:ea typeface="Georgia" charset="0"/>
              <a:cs typeface="Georgia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latin typeface="Georgia" charset="0"/>
                <a:ea typeface="Georgia" charset="0"/>
                <a:cs typeface="Georgia" charset="0"/>
              </a:rPr>
              <a:t>“…social emotional skills and…a deeper understanding of mathematics. </a:t>
            </a:r>
            <a:r>
              <a:rPr lang="en-US" altLang="ja-JP" sz="1300" dirty="0">
                <a:latin typeface="Georgia" charset="0"/>
                <a:ea typeface="Georgia" charset="0"/>
                <a:cs typeface="Georgia" charset="0"/>
              </a:rPr>
              <a:t>(Edna </a:t>
            </a:r>
            <a:r>
              <a:rPr lang="en-US" altLang="ja-JP" sz="1300" dirty="0" smtClean="0">
                <a:latin typeface="Georgia" charset="0"/>
                <a:ea typeface="Georgia" charset="0"/>
                <a:cs typeface="Georgia" charset="0"/>
              </a:rPr>
              <a:t>Brewer School, </a:t>
            </a:r>
            <a:r>
              <a:rPr lang="en-US" altLang="ja-JP" sz="1300" dirty="0">
                <a:latin typeface="Georgia" charset="0"/>
                <a:ea typeface="Georgia" charset="0"/>
                <a:cs typeface="Georgia" charset="0"/>
              </a:rPr>
              <a:t>OUSD)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altLang="ja-JP" dirty="0">
              <a:latin typeface="Georgia" charset="0"/>
              <a:ea typeface="Georgia" charset="0"/>
              <a:cs typeface="Georgia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latin typeface="Georgia" charset="0"/>
                <a:ea typeface="Georgia" charset="0"/>
                <a:cs typeface="Georgia" charset="0"/>
              </a:rPr>
              <a:t>“…student perseverance…” </a:t>
            </a:r>
            <a:r>
              <a:rPr lang="en-US" altLang="ja-JP" sz="1300" dirty="0">
                <a:latin typeface="Georgia" charset="0"/>
                <a:ea typeface="Georgia" charset="0"/>
                <a:cs typeface="Georgia" charset="0"/>
              </a:rPr>
              <a:t>(South </a:t>
            </a:r>
            <a:r>
              <a:rPr lang="en-US" altLang="ja-JP" sz="1300" dirty="0" smtClean="0">
                <a:latin typeface="Georgia" charset="0"/>
                <a:ea typeface="Georgia" charset="0"/>
                <a:cs typeface="Georgia" charset="0"/>
              </a:rPr>
              <a:t>Shore School, </a:t>
            </a:r>
            <a:r>
              <a:rPr lang="en-US" altLang="ja-JP" sz="1300" dirty="0">
                <a:latin typeface="Georgia" charset="0"/>
                <a:ea typeface="Georgia" charset="0"/>
                <a:cs typeface="Georgia" charset="0"/>
              </a:rPr>
              <a:t>Chicago Public Schools</a:t>
            </a:r>
            <a:r>
              <a:rPr lang="en-US" altLang="ja-JP" sz="1300" dirty="0" smtClean="0">
                <a:latin typeface="Georgia" charset="0"/>
                <a:ea typeface="Georgia" charset="0"/>
                <a:cs typeface="Georgia" charset="0"/>
              </a:rPr>
              <a:t>)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altLang="ja-JP" dirty="0">
              <a:latin typeface="Georgia" charset="0"/>
              <a:ea typeface="Georgia" charset="0"/>
              <a:cs typeface="Georgia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altLang="ja-JP" dirty="0">
                <a:latin typeface="Georgia" charset="0"/>
                <a:ea typeface="Georgia" charset="0"/>
                <a:cs typeface="Georgia" charset="0"/>
              </a:rPr>
              <a:t>“create a positive academic self-identity…” (</a:t>
            </a:r>
            <a:r>
              <a:rPr lang="en-US" altLang="ja-JP" sz="1300" dirty="0">
                <a:latin typeface="Georgia" charset="0"/>
                <a:ea typeface="Georgia" charset="0"/>
                <a:cs typeface="Georgia" charset="0"/>
              </a:rPr>
              <a:t>Muir School, SFUSD)</a:t>
            </a:r>
          </a:p>
          <a:p>
            <a:endParaRPr lang="en-US" dirty="0"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26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lano Grotesque Alt DEMO" charset="0"/>
                <a:ea typeface="Galano Grotesque Alt DEMO" charset="0"/>
                <a:cs typeface="Galano Grotesque Alt DEMO" charset="0"/>
              </a:rPr>
              <a:t>Add Strategies to Achieve the Research Theme</a:t>
            </a:r>
            <a:endParaRPr lang="en-US" dirty="0">
              <a:latin typeface="Galano Grotesque Alt DEMO" charset="0"/>
              <a:ea typeface="Galano Grotesque Alt DEMO" charset="0"/>
              <a:cs typeface="Galano Grotesque Alt DEMO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4" y="2488406"/>
            <a:ext cx="9481381" cy="3771717"/>
          </a:xfrm>
        </p:spPr>
        <p:txBody>
          <a:bodyPr>
            <a:normAutofit fontScale="85000" lnSpcReduction="20000"/>
          </a:bodyPr>
          <a:lstStyle/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dirty="0">
                <a:latin typeface="Georgia" charset="0"/>
                <a:ea typeface="Georgia" charset="0"/>
                <a:cs typeface="Georgia" charset="0"/>
              </a:rPr>
              <a:t>If you have time, specify some strategies you think will help you achieve your research theme. </a:t>
            </a:r>
            <a:endParaRPr lang="en-US" dirty="0" smtClean="0">
              <a:latin typeface="Georgia" charset="0"/>
              <a:ea typeface="Georgia" charset="0"/>
              <a:cs typeface="Georgia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dirty="0">
              <a:latin typeface="Georgia" charset="0"/>
              <a:ea typeface="Georgia" charset="0"/>
              <a:cs typeface="Georgia" charset="0"/>
            </a:endParaRP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For </a:t>
            </a:r>
            <a:r>
              <a:rPr lang="en-US" dirty="0">
                <a:latin typeface="Georgia" charset="0"/>
                <a:ea typeface="Georgia" charset="0"/>
                <a:cs typeface="Georgia" charset="0"/>
              </a:rPr>
              <a:t>example</a:t>
            </a:r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:</a:t>
            </a:r>
          </a:p>
          <a:p>
            <a:pPr marL="114300" lvl="1" indent="0" defTabSz="1038225">
              <a:buNone/>
              <a:tabLst>
                <a:tab pos="231775" algn="l"/>
              </a:tabLst>
              <a:defRPr/>
            </a:pPr>
            <a:endParaRPr lang="en-US" sz="1400" dirty="0">
              <a:latin typeface="Georgia" charset="0"/>
              <a:ea typeface="Georgia" charset="0"/>
              <a:cs typeface="Georgia" charset="0"/>
            </a:endParaRPr>
          </a:p>
          <a:p>
            <a:pPr marL="571500" lvl="1" indent="-457200" defTabSz="1038225">
              <a:tabLst>
                <a:tab pos="231775" algn="l"/>
              </a:tabLst>
              <a:defRPr/>
            </a:pPr>
            <a:r>
              <a:rPr lang="en-US" b="1" dirty="0">
                <a:latin typeface="Georgia" charset="0"/>
                <a:ea typeface="Georgia" charset="0"/>
                <a:cs typeface="Georgia" charset="0"/>
              </a:rPr>
              <a:t>“Equal access and equitable teaching strategies and routines </a:t>
            </a:r>
            <a:r>
              <a:rPr lang="en-US" dirty="0">
                <a:latin typeface="Georgia" charset="0"/>
                <a:ea typeface="Georgia" charset="0"/>
                <a:cs typeface="Georgia" charset="0"/>
              </a:rPr>
              <a:t>lead to students’ deep understanding of the concept</a:t>
            </a:r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.” </a:t>
            </a:r>
          </a:p>
          <a:p>
            <a:pPr marL="571500" lvl="1" indent="-457200" defTabSz="1038225">
              <a:tabLst>
                <a:tab pos="231775" algn="l"/>
              </a:tabLst>
              <a:defRPr/>
            </a:pPr>
            <a:endParaRPr lang="en-US" altLang="ja-JP" sz="1300" dirty="0">
              <a:latin typeface="Georgia" charset="0"/>
              <a:ea typeface="Georgia" charset="0"/>
              <a:cs typeface="Georgia" charset="0"/>
            </a:endParaRPr>
          </a:p>
          <a:p>
            <a:pPr marL="571500" lvl="1" indent="-457200" defTabSz="1038225">
              <a:tabLst>
                <a:tab pos="231775" algn="l"/>
              </a:tabLst>
              <a:defRPr/>
            </a:pPr>
            <a:r>
              <a:rPr lang="en-US" altLang="ja-JP" b="1" dirty="0">
                <a:latin typeface="Georgia" charset="0"/>
                <a:ea typeface="Georgia" charset="0"/>
                <a:cs typeface="Georgia" charset="0"/>
              </a:rPr>
              <a:t>“By supporting students’ ability to express and connect ideas in multiple ways</a:t>
            </a:r>
            <a:r>
              <a:rPr lang="en-US" altLang="ja-JP" dirty="0">
                <a:latin typeface="Georgia" charset="0"/>
                <a:ea typeface="Georgia" charset="0"/>
                <a:cs typeface="Georgia" charset="0"/>
              </a:rPr>
              <a:t>, they will become better problem solvers.” </a:t>
            </a:r>
            <a:r>
              <a:rPr lang="en-US" altLang="ja-JP" sz="1500" dirty="0">
                <a:latin typeface="Georgia" charset="0"/>
                <a:ea typeface="Georgia" charset="0"/>
                <a:cs typeface="Georgia" charset="0"/>
              </a:rPr>
              <a:t>(Bret Harte School, OUSD</a:t>
            </a:r>
            <a:r>
              <a:rPr lang="en-US" altLang="ja-JP" sz="1500" dirty="0" smtClean="0">
                <a:latin typeface="Georgia" charset="0"/>
                <a:ea typeface="Georgia" charset="0"/>
                <a:cs typeface="Georgia" charset="0"/>
              </a:rPr>
              <a:t>)</a:t>
            </a:r>
          </a:p>
          <a:p>
            <a:pPr marL="571500" lvl="1" indent="-457200" defTabSz="1038225">
              <a:tabLst>
                <a:tab pos="231775" algn="l"/>
              </a:tabLst>
              <a:defRPr/>
            </a:pPr>
            <a:endParaRPr lang="en-US" altLang="ja-JP" sz="1500" dirty="0">
              <a:latin typeface="Georgia" charset="0"/>
              <a:ea typeface="Georgia" charset="0"/>
              <a:cs typeface="Georgia" charset="0"/>
            </a:endParaRPr>
          </a:p>
          <a:p>
            <a:pPr marL="571500" lvl="1" indent="-457200" defTabSz="1038225">
              <a:tabLst>
                <a:tab pos="231775" algn="l"/>
              </a:tabLst>
              <a:defRPr/>
            </a:pPr>
            <a:r>
              <a:rPr lang="en-US" altLang="ja-JP" b="1" dirty="0">
                <a:latin typeface="Georgia" charset="0"/>
                <a:ea typeface="Georgia" charset="0"/>
                <a:cs typeface="Georgia" charset="0"/>
              </a:rPr>
              <a:t>“Encourage student development…through the relationship between student note-taking, teacher board-writing and mathematical discussion”</a:t>
            </a:r>
            <a:r>
              <a:rPr lang="en-US" altLang="ja-JP" dirty="0">
                <a:latin typeface="Georgia" charset="0"/>
                <a:ea typeface="Georgia" charset="0"/>
                <a:cs typeface="Georgia" charset="0"/>
              </a:rPr>
              <a:t> [so that] students “construct viable arguments and critique the reasoning of others….” </a:t>
            </a:r>
            <a:r>
              <a:rPr lang="en-US" altLang="ja-JP" sz="1500" dirty="0">
                <a:latin typeface="Georgia" charset="0"/>
                <a:ea typeface="Georgia" charset="0"/>
                <a:cs typeface="Georgia" charset="0"/>
              </a:rPr>
              <a:t>(Prieto School, Chicago)</a:t>
            </a:r>
          </a:p>
          <a:p>
            <a:endParaRPr lang="en-US" dirty="0"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6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alano Grotesque Alt DEMO" charset="0"/>
                <a:ea typeface="Galano Grotesque Alt DEMO" charset="0"/>
                <a:cs typeface="Galano Grotesque Alt DEMO" charset="0"/>
              </a:rPr>
              <a:t>Revisit the Research Theme</a:t>
            </a:r>
            <a:endParaRPr lang="en-US" dirty="0">
              <a:latin typeface="Galano Grotesque Alt DEMO" charset="0"/>
              <a:ea typeface="Galano Grotesque Alt DEMO" charset="0"/>
              <a:cs typeface="Galano Grotesque Alt DEMO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405" y="2859941"/>
            <a:ext cx="9164858" cy="3153770"/>
          </a:xfrm>
        </p:spPr>
        <p:txBody>
          <a:bodyPr/>
          <a:lstStyle/>
          <a:p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Your research theme can be modified and updated as you learn</a:t>
            </a:r>
          </a:p>
          <a:p>
            <a:endParaRPr lang="en-US" sz="1400" dirty="0" smtClean="0">
              <a:latin typeface="Georgia" charset="0"/>
              <a:ea typeface="Georgia" charset="0"/>
              <a:cs typeface="Georgia" charset="0"/>
            </a:endParaRPr>
          </a:p>
          <a:p>
            <a:r>
              <a:rPr lang="en-US" dirty="0" smtClean="0">
                <a:latin typeface="Georgia" charset="0"/>
                <a:ea typeface="Georgia" charset="0"/>
                <a:cs typeface="Georgia" charset="0"/>
              </a:rPr>
              <a:t>The research theme is the first step of school-wide Lesson Study (also called “Collaborative Lesson Research”–CLR)</a:t>
            </a:r>
          </a:p>
          <a:p>
            <a:pPr marL="0" indent="0">
              <a:buNone/>
            </a:pPr>
            <a:endParaRPr lang="en-US" altLang="ja-JP" dirty="0" smtClean="0"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50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2453" y="385868"/>
            <a:ext cx="9144000" cy="3137823"/>
          </a:xfrm>
        </p:spPr>
        <p:txBody>
          <a:bodyPr/>
          <a:lstStyle/>
          <a:p>
            <a:pPr algn="ctr"/>
            <a:r>
              <a:rPr lang="en-US" dirty="0" err="1" smtClean="0">
                <a:latin typeface="Galano Grotesque Alt DEMO" charset="0"/>
                <a:ea typeface="Galano Grotesque Alt DEMO" charset="0"/>
                <a:cs typeface="Galano Grotesque Alt DEMO" charset="0"/>
              </a:rPr>
              <a:t>www.lessonresearch.net</a:t>
            </a:r>
            <a:endParaRPr lang="en-US" dirty="0">
              <a:latin typeface="Galano Grotesque Alt DEMO" charset="0"/>
              <a:ea typeface="Galano Grotesque Alt DEMO" charset="0"/>
              <a:cs typeface="Galano Grotesque Alt DEM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96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Web Palette">
      <a:dk1>
        <a:srgbClr val="000000"/>
      </a:dk1>
      <a:lt1>
        <a:srgbClr val="FFFFFF"/>
      </a:lt1>
      <a:dk2>
        <a:srgbClr val="193696"/>
      </a:dk2>
      <a:lt2>
        <a:srgbClr val="F7FFEE"/>
      </a:lt2>
      <a:accent1>
        <a:srgbClr val="2890E4"/>
      </a:accent1>
      <a:accent2>
        <a:srgbClr val="6FC370"/>
      </a:accent2>
      <a:accent3>
        <a:srgbClr val="0BD0D9"/>
      </a:accent3>
      <a:accent4>
        <a:srgbClr val="E84C2A"/>
      </a:accent4>
      <a:accent5>
        <a:srgbClr val="E08D2A"/>
      </a:accent5>
      <a:accent6>
        <a:srgbClr val="0ACFD9"/>
      </a:accent6>
      <a:hlink>
        <a:srgbClr val="193696"/>
      </a:hlink>
      <a:folHlink>
        <a:srgbClr val="D5D5D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372</Words>
  <Application>Microsoft Macintosh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Calibri</vt:lpstr>
      <vt:lpstr>Calibri Light</vt:lpstr>
      <vt:lpstr>Galano Grotesque Alt DEMO</vt:lpstr>
      <vt:lpstr>Georgia</vt:lpstr>
      <vt:lpstr>Wingdings</vt:lpstr>
      <vt:lpstr>Arial</vt:lpstr>
      <vt:lpstr>Office Theme</vt:lpstr>
      <vt:lpstr>1_Custom Design</vt:lpstr>
      <vt:lpstr>Custom Design</vt:lpstr>
      <vt:lpstr>DEVELOPING A RESEARCH THEME</vt:lpstr>
      <vt:lpstr>What qualities would you like your students to have 5-10 years from now?</vt:lpstr>
      <vt:lpstr>List your students’ qualities now</vt:lpstr>
      <vt:lpstr>Compare the Ideal and Actual</vt:lpstr>
      <vt:lpstr>Research Theme</vt:lpstr>
      <vt:lpstr>Research Theme Examples</vt:lpstr>
      <vt:lpstr>Add Strategies to Achieve the Research Theme</vt:lpstr>
      <vt:lpstr>Revisit the Research Theme</vt:lpstr>
      <vt:lpstr>www.lessonresearch.net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27</cp:revision>
  <dcterms:created xsi:type="dcterms:W3CDTF">2018-01-07T19:23:42Z</dcterms:created>
  <dcterms:modified xsi:type="dcterms:W3CDTF">2019-04-08T17:58:31Z</dcterms:modified>
</cp:coreProperties>
</file>